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5" r:id="rId6"/>
    <p:sldId id="262" r:id="rId7"/>
    <p:sldId id="276" r:id="rId8"/>
    <p:sldId id="281" r:id="rId9"/>
    <p:sldId id="265" r:id="rId10"/>
    <p:sldId id="266" r:id="rId11"/>
    <p:sldId id="267" r:id="rId12"/>
    <p:sldId id="268" r:id="rId13"/>
    <p:sldId id="269" r:id="rId14"/>
    <p:sldId id="272" r:id="rId15"/>
    <p:sldId id="279" r:id="rId16"/>
    <p:sldId id="270" r:id="rId17"/>
    <p:sldId id="271" r:id="rId18"/>
    <p:sldId id="273" r:id="rId19"/>
    <p:sldId id="274" r:id="rId20"/>
    <p:sldId id="277" r:id="rId21"/>
    <p:sldId id="282" r:id="rId22"/>
    <p:sldId id="283" r:id="rId23"/>
    <p:sldId id="280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26" autoAdjust="0"/>
  </p:normalViewPr>
  <p:slideViewPr>
    <p:cSldViewPr>
      <p:cViewPr varScale="1">
        <p:scale>
          <a:sx n="87" d="100"/>
          <a:sy n="87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7FF42-CBDA-479A-A6F1-1D171F836282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7522-6FC8-4241-A05A-C1BE888D45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DAI</a:t>
            </a:r>
            <a:r>
              <a:rPr lang="fr-FR" baseline="0" dirty="0" smtClean="0"/>
              <a:t>  pour défibrillateurs automatiques implantés</a:t>
            </a:r>
          </a:p>
          <a:p>
            <a:r>
              <a:rPr lang="fr-FR" baseline="0" dirty="0" smtClean="0"/>
              <a:t>DECI pour dispositifs électroniques cardiaques implantés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Toutes ces informations sont</a:t>
            </a:r>
            <a:r>
              <a:rPr lang="fr-FR" baseline="0" dirty="0" smtClean="0"/>
              <a:t> recueillis en pré-op lors de la consultation d ’anesthésie.</a:t>
            </a:r>
          </a:p>
          <a:p>
            <a:r>
              <a:rPr lang="fr-FR" baseline="0" dirty="0" smtClean="0"/>
              <a:t>Dans l’idéal on devrait pouvoir les connaitre avant la chirurgie.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Mode</a:t>
            </a:r>
            <a:r>
              <a:rPr lang="fr-FR" baseline="0" dirty="0" smtClean="0"/>
              <a:t> asynchrone, c’est-à-dire que le PM n’écoute plus les activités électriques, il n’est plus inhibé et il stimule à une fréquence préréglée d’usine</a:t>
            </a:r>
          </a:p>
          <a:p>
            <a:r>
              <a:rPr lang="fr-FR" baseline="0" dirty="0" smtClean="0"/>
              <a:t>( en général entre 80 et 99 </a:t>
            </a:r>
            <a:r>
              <a:rPr lang="fr-FR" baseline="0" dirty="0" err="1" smtClean="0"/>
              <a:t>bpm</a:t>
            </a:r>
            <a:r>
              <a:rPr lang="fr-FR" baseline="0" dirty="0" smtClean="0"/>
              <a:t>). Ceci est vrai tant que l’aimant est placé sur le boîtier . Dès que l’aimant quitte le boîtier, le programme initial est retrouvé sans qu’il y ait de manœuvre à faire.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DAI,  Fonction choc;   Il ne délivrera ni de chocs inappropriés en cas d’utilisation du bistouri électrique, ni de chocs utiles en cas de troubles du rythme (TV,FV).</a:t>
            </a:r>
          </a:p>
          <a:p>
            <a:r>
              <a:rPr lang="fr-FR" baseline="0" dirty="0" smtClean="0"/>
              <a:t>Il est donc impératif de coller sur le patient préalablement à la déprogrammation, des patchs de défibrillation reliés à un défibrillateur externe en état de marche.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DAI, fonction PM, Il ne le reprogramme pas en mode asynchrone.</a:t>
            </a:r>
          </a:p>
          <a:p>
            <a:r>
              <a:rPr lang="fr-FR" baseline="0" dirty="0" smtClean="0"/>
              <a:t>Et si utilisation du bistouri électrique ou IEM, c’est le rythme cardiaque propre du patient qui sera actif, s’il en a un.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Car en connaissant les</a:t>
            </a:r>
            <a:r>
              <a:rPr lang="fr-FR" baseline="0" dirty="0" smtClean="0"/>
              <a:t> principes de bases , l’équipe d’anesthésie est à même de guider le chirurgien pour une utilisation correcte et sans risque du bistouri électrique tout en garantissant la sécurité du patient.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Eviter de sur-réagir</a:t>
            </a:r>
          </a:p>
          <a:p>
            <a:endParaRPr lang="fr-FR" baseline="0" dirty="0" smtClean="0"/>
          </a:p>
          <a:p>
            <a:r>
              <a:rPr lang="fr-FR" dirty="0" smtClean="0"/>
              <a:t> A l’ICM, nous sommes en train de mettre en place avec le Dr FEDIDE, une fiche dite </a:t>
            </a:r>
          </a:p>
          <a:p>
            <a:r>
              <a:rPr lang="fr-FR" dirty="0" smtClean="0"/>
              <a:t>« REFLEXE »  dans laquelle on reprends tous les ITEMS à mettre en place en per-op,</a:t>
            </a:r>
            <a:r>
              <a:rPr lang="fr-FR" baseline="0" dirty="0" smtClean="0"/>
              <a:t> notamment comment </a:t>
            </a:r>
            <a:r>
              <a:rPr lang="fr-FR" baseline="0" dirty="0" err="1" smtClean="0"/>
              <a:t>monitorer</a:t>
            </a:r>
            <a:r>
              <a:rPr lang="fr-FR" baseline="0" dirty="0" smtClean="0"/>
              <a:t> la FC par la courbe de SPO2 cela évite le parasitage du bistouri , plutôt ECG 3 branches ou 5 branches, </a:t>
            </a:r>
            <a:r>
              <a:rPr lang="fr-FR" baseline="0" dirty="0" err="1" smtClean="0"/>
              <a:t>kt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arteriel</a:t>
            </a:r>
            <a:r>
              <a:rPr lang="fr-FR" baseline="0" dirty="0" smtClean="0"/>
              <a:t> ou pas ,le matériel à avoir en salle, la pose de l’aimant, les </a:t>
            </a:r>
            <a:r>
              <a:rPr lang="fr-FR" baseline="0" dirty="0" err="1" smtClean="0"/>
              <a:t>réctions</a:t>
            </a:r>
            <a:r>
              <a:rPr lang="fr-FR" baseline="0" dirty="0" smtClean="0"/>
              <a:t> à avoir selon incident et les précautions chirurgicales.</a:t>
            </a:r>
            <a:endParaRPr lang="fr-FR" dirty="0" smtClean="0"/>
          </a:p>
          <a:p>
            <a:r>
              <a:rPr lang="fr-FR" dirty="0" smtClean="0"/>
              <a:t>Afin d’uniformiser nos pratiques, de rassurer les professionnels et les patients.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Courant.       Ces petits appareils concentrent dans </a:t>
            </a:r>
            <a:r>
              <a:rPr lang="fr-FR" dirty="0" err="1" smtClean="0"/>
              <a:t>qq</a:t>
            </a:r>
            <a:r>
              <a:rPr lang="fr-FR" dirty="0" smtClean="0"/>
              <a:t> cm3 , ce qui se fait de plus sophistiqué dans</a:t>
            </a:r>
            <a:r>
              <a:rPr lang="fr-FR" baseline="0" dirty="0" smtClean="0"/>
              <a:t> le domaine de la micro-électronique </a:t>
            </a:r>
          </a:p>
          <a:p>
            <a:r>
              <a:rPr lang="fr-FR" baseline="0" dirty="0" smtClean="0"/>
              <a:t>Et l’avenir nous réserve surement bien d’autres innovations. Pourtant, cela reste </a:t>
            </a:r>
            <a:r>
              <a:rPr lang="fr-FR" baseline="0" dirty="0" err="1" smtClean="0"/>
              <a:t>qq</a:t>
            </a:r>
            <a:r>
              <a:rPr lang="fr-FR" baseline="0" dirty="0" smtClean="0"/>
              <a:t> fois pour certains angoissant de prendre en charge un patient porteur d’un DECI.</a:t>
            </a:r>
          </a:p>
          <a:p>
            <a:endParaRPr lang="fr-FR" baseline="0" dirty="0" smtClean="0"/>
          </a:p>
          <a:p>
            <a:r>
              <a:rPr lang="fr-FR" dirty="0" smtClean="0"/>
              <a:t>DMI </a:t>
            </a:r>
            <a:r>
              <a:rPr lang="fr-FR" dirty="0" smtClean="0"/>
              <a:t>pour dispositifs médicaux implantables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Nœud septal = nœud auriculo-ventriculaire= </a:t>
            </a:r>
            <a:r>
              <a:rPr lang="fr-FR" dirty="0" err="1" smtClean="0"/>
              <a:t>atrio</a:t>
            </a:r>
            <a:r>
              <a:rPr lang="fr-FR" dirty="0" smtClean="0"/>
              <a:t>-ventriculaire</a:t>
            </a:r>
          </a:p>
          <a:p>
            <a:r>
              <a:rPr lang="fr-FR" dirty="0" smtClean="0"/>
              <a:t>Normalement unique voie de passage de l’influx entre oreillettes et ventricules</a:t>
            </a:r>
          </a:p>
          <a:p>
            <a:r>
              <a:rPr lang="fr-FR" dirty="0" smtClean="0"/>
              <a:t>Au cours de ce passage dans le NAV , la vitesse de l’influx est progressivement</a:t>
            </a:r>
            <a:r>
              <a:rPr lang="fr-FR" baseline="0" dirty="0" smtClean="0"/>
              <a:t> freinée pour respecter le délai auriculo-ventriculaire = contraction des ventricules environ 150millisecondes après les oreillettes.</a:t>
            </a:r>
          </a:p>
          <a:p>
            <a:r>
              <a:rPr lang="fr-FR" baseline="0" dirty="0" smtClean="0"/>
              <a:t>Enfin, l’influx est distribué simultanément aux 2 ventricules par le faisceau de </a:t>
            </a:r>
            <a:r>
              <a:rPr lang="fr-FR" baseline="0" dirty="0" err="1" smtClean="0"/>
              <a:t>his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200" dirty="0" smtClean="0"/>
              <a:t>  Tachycardies et bradycardies             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à une anomalie de la naissance de l’influx électrique</a:t>
            </a:r>
          </a:p>
          <a:p>
            <a:pPr>
              <a:buNone/>
            </a:pPr>
            <a:r>
              <a:rPr lang="fr-FR" sz="1200" dirty="0" smtClean="0"/>
              <a:t>                                                        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à une anomalie de la transmission de l’influx</a:t>
            </a:r>
          </a:p>
          <a:p>
            <a:pPr>
              <a:buNone/>
            </a:pPr>
            <a:r>
              <a:rPr lang="fr-FR" sz="1200" dirty="0" smtClean="0"/>
              <a:t>                                                         Qui peuvent être Permanents ou paroxystiques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DMI, dispositifs</a:t>
            </a:r>
            <a:r>
              <a:rPr lang="fr-FR" baseline="0" dirty="0" smtClean="0"/>
              <a:t> médicaux implantables</a:t>
            </a:r>
          </a:p>
          <a:p>
            <a:r>
              <a:rPr lang="fr-FR" dirty="0" smtClean="0"/>
              <a:t>La prévention et le traitement des troubles du rythme cardiaque font le plus souvent appel</a:t>
            </a:r>
          </a:p>
          <a:p>
            <a:r>
              <a:rPr lang="fr-FR" dirty="0" smtClean="0"/>
              <a:t>À des médicaments.</a:t>
            </a:r>
          </a:p>
          <a:p>
            <a:r>
              <a:rPr lang="fr-FR" dirty="0" smtClean="0"/>
              <a:t>Cependant dans un bon nombre de cas il faut avoir recours à des dispositifs électroniques</a:t>
            </a:r>
          </a:p>
          <a:p>
            <a:r>
              <a:rPr lang="fr-FR" dirty="0" smtClean="0"/>
              <a:t>Cardiaques implantés (DECI):</a:t>
            </a:r>
          </a:p>
          <a:p>
            <a:r>
              <a:rPr lang="fr-FR" dirty="0" smtClean="0"/>
              <a:t> Les stimulateurs cardiaques ou les défibrillateurs automatiques.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Selon l’indication du PM , le patient aura un stimulateur simple chambre ( sonde dans le VD), double chambre ( sondes dans OD et VD), triple chambre (sondes dans OD, VD et sinus coronaire pour dépolariser le VG) </a:t>
            </a:r>
          </a:p>
          <a:p>
            <a:r>
              <a:rPr lang="fr-FR" dirty="0" smtClean="0"/>
              <a:t>Souvent implanté sous la clavicule gauche.</a:t>
            </a:r>
          </a:p>
          <a:p>
            <a:r>
              <a:rPr lang="fr-FR" dirty="0" smtClean="0"/>
              <a:t>Les</a:t>
            </a:r>
            <a:r>
              <a:rPr lang="fr-FR" baseline="0" dirty="0" smtClean="0"/>
              <a:t> sondes relient le boitier au cœur, souples elles se fixent au niveau du muscle cardiaque soit passivement «  à barbe » soit activement « à vis ».</a:t>
            </a:r>
          </a:p>
          <a:p>
            <a:r>
              <a:rPr lang="fr-FR" baseline="0" dirty="0" smtClean="0"/>
              <a:t>Un boitier est connecté à 1 , 2 ou 3 sondes.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</a:t>
            </a:r>
            <a:r>
              <a:rPr lang="fr-FR" dirty="0" smtClean="0"/>
              <a:t> lettre est la cavité stimulée par le PM, 2</a:t>
            </a:r>
            <a:r>
              <a:rPr lang="fr-FR" baseline="30000" dirty="0" smtClean="0"/>
              <a:t>ème</a:t>
            </a:r>
            <a:r>
              <a:rPr lang="fr-FR" dirty="0" smtClean="0"/>
              <a:t> lettre est la cavité détectée, la 3</a:t>
            </a:r>
            <a:r>
              <a:rPr lang="fr-FR" baseline="30000" dirty="0" smtClean="0"/>
              <a:t>ème</a:t>
            </a:r>
            <a:r>
              <a:rPr lang="fr-FR" dirty="0" smtClean="0"/>
              <a:t> lettre est la réponse à l’écoute, 4 et 5 sont optionnelles.</a:t>
            </a:r>
          </a:p>
          <a:p>
            <a:r>
              <a:rPr lang="fr-FR" dirty="0" smtClean="0"/>
              <a:t>4</a:t>
            </a:r>
            <a:r>
              <a:rPr lang="fr-FR" baseline="0" dirty="0" smtClean="0"/>
              <a:t> pour asservissement de la fréquence à l’activité physique et 5 fonctions </a:t>
            </a:r>
            <a:r>
              <a:rPr lang="fr-FR" baseline="0" dirty="0" err="1" smtClean="0"/>
              <a:t>antiarythmique</a:t>
            </a:r>
            <a:endParaRPr lang="fr-FR" baseline="0" dirty="0" smtClean="0"/>
          </a:p>
          <a:p>
            <a:r>
              <a:rPr lang="fr-FR" baseline="0" dirty="0" smtClean="0"/>
              <a:t> Les modes les plus fréquents:</a:t>
            </a:r>
          </a:p>
          <a:p>
            <a:r>
              <a:rPr lang="fr-FR" baseline="0" dirty="0" smtClean="0"/>
              <a:t>VVI    = PM simple chambre ( sonde ventriculaire)  I pour inhibition, le PM stimule à une fréquence programmée sauf s’il détecte une activité électrique ventriculaire.</a:t>
            </a:r>
          </a:p>
          <a:p>
            <a:r>
              <a:rPr lang="fr-FR" baseline="0" dirty="0" smtClean="0"/>
              <a:t>Si la </a:t>
            </a:r>
            <a:r>
              <a:rPr lang="fr-FR" baseline="0" dirty="0" err="1" smtClean="0"/>
              <a:t>Fc</a:t>
            </a:r>
            <a:r>
              <a:rPr lang="fr-FR" baseline="0" dirty="0" smtClean="0"/>
              <a:t> spontanée du patient est plus élevée que celle du PM, on parle de mode « sentinelle ».</a:t>
            </a:r>
          </a:p>
          <a:p>
            <a:endParaRPr lang="fr-FR" baseline="0" dirty="0" smtClean="0"/>
          </a:p>
          <a:p>
            <a:r>
              <a:rPr lang="fr-FR" baseline="0" dirty="0" smtClean="0"/>
              <a:t>DDD  = Pace double chambre, une sonde auriculaire et une ventriculaire.</a:t>
            </a:r>
          </a:p>
          <a:p>
            <a:r>
              <a:rPr lang="fr-FR" baseline="0" dirty="0" smtClean="0"/>
              <a:t>Il stimule si nécessaire les 2 cavités.</a:t>
            </a:r>
          </a:p>
          <a:p>
            <a:r>
              <a:rPr lang="fr-FR" baseline="0" dirty="0" smtClean="0"/>
              <a:t>Si DDDR , il adapte la fréquence du </a:t>
            </a:r>
            <a:r>
              <a:rPr lang="fr-FR" baseline="0" dirty="0" err="1" smtClean="0"/>
              <a:t>pacing</a:t>
            </a:r>
            <a:r>
              <a:rPr lang="fr-FR" baseline="0" dirty="0" smtClean="0"/>
              <a:t> à l’activité physique.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VOO et DOO sont des modes asynchrones </a:t>
            </a:r>
            <a:r>
              <a:rPr lang="fr-FR" baseline="0" dirty="0" err="1" smtClean="0"/>
              <a:t>cad</a:t>
            </a:r>
            <a:r>
              <a:rPr lang="fr-FR" baseline="0" dirty="0" smtClean="0"/>
              <a:t> que le PM n’écoute pas, il n’est pas inhibé, il stimule tout le temps.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sondes de défibrillateurs sont bipolaires et recouvertes d’un long ressort métallique permettant la délivrance du choc électrique.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bistouri </a:t>
            </a:r>
            <a:r>
              <a:rPr lang="fr-FR" dirty="0" err="1" smtClean="0"/>
              <a:t>monopolaire</a:t>
            </a:r>
            <a:r>
              <a:rPr lang="fr-FR" dirty="0" smtClean="0"/>
              <a:t> crée un champ d’IEM plus important que le bipolaire.</a:t>
            </a:r>
          </a:p>
          <a:p>
            <a:r>
              <a:rPr lang="fr-FR" dirty="0" smtClean="0"/>
              <a:t>Avec le bistouri </a:t>
            </a:r>
            <a:r>
              <a:rPr lang="fr-FR" dirty="0" err="1" smtClean="0"/>
              <a:t>monopolaire</a:t>
            </a:r>
            <a:r>
              <a:rPr lang="fr-FR" dirty="0" smtClean="0"/>
              <a:t> , le courant électrique circule de la pointe du bistouri à la plaque de retour collée sur le patient, alors que avec un bistouri bipolaire le courant électrique ne circule qu’entre les deux</a:t>
            </a:r>
            <a:r>
              <a:rPr lang="fr-FR" baseline="0" dirty="0" smtClean="0"/>
              <a:t> extrémités de la pince.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7522-6FC8-4241-A05A-C1BE888D453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98DB-529B-43C9-BEF1-A71AC0172A99}" type="datetimeFigureOut">
              <a:rPr lang="fr-FR" smtClean="0"/>
              <a:pPr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A478-FFB3-456D-A121-48B3B0FD9F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PACE MAKER  ET  DAI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fr-FR" sz="4000" dirty="0" smtClean="0"/>
              <a:t>PEC per op d’un patient porteur</a:t>
            </a:r>
          </a:p>
          <a:p>
            <a:r>
              <a:rPr lang="fr-FR" sz="4000" dirty="0" smtClean="0"/>
              <a:t> d’un DECI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877272"/>
            <a:ext cx="832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Joubert Delphine IADE ICM Val D’</a:t>
            </a:r>
            <a:r>
              <a:rPr lang="fr-FR" dirty="0" err="1" smtClean="0"/>
              <a:t>Aurelle</a:t>
            </a:r>
            <a:r>
              <a:rPr lang="fr-FR" dirty="0" smtClean="0"/>
              <a:t>                                                                  Juin 2019</a:t>
            </a:r>
          </a:p>
          <a:p>
            <a:r>
              <a:rPr lang="fr-FR" dirty="0" err="1" smtClean="0"/>
              <a:t>Fedide</a:t>
            </a:r>
            <a:r>
              <a:rPr lang="fr-FR" dirty="0" smtClean="0"/>
              <a:t> Fabien MAR  ICM Val d’</a:t>
            </a:r>
            <a:r>
              <a:rPr lang="fr-FR" dirty="0" err="1" smtClean="0"/>
              <a:t>Aurelle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3" y="620688"/>
            <a:ext cx="885698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Pourquoi est-ce </a:t>
            </a:r>
            <a:r>
              <a:rPr lang="fr-FR" sz="2800" b="1" i="1" dirty="0" smtClean="0"/>
              <a:t>important de </a:t>
            </a:r>
            <a:r>
              <a:rPr lang="fr-FR" sz="2800" b="1" i="1" dirty="0" smtClean="0"/>
              <a:t>connaître </a:t>
            </a:r>
            <a:r>
              <a:rPr lang="fr-FR" sz="2800" b="1" i="1" dirty="0" smtClean="0"/>
              <a:t>les </a:t>
            </a:r>
            <a:r>
              <a:rPr lang="fr-FR" sz="2800" b="1" i="1" dirty="0" smtClean="0"/>
              <a:t>particularités</a:t>
            </a:r>
          </a:p>
          <a:p>
            <a:r>
              <a:rPr lang="fr-FR" sz="2800" b="1" i="1" dirty="0" smtClean="0"/>
              <a:t>                   des DECI pour </a:t>
            </a:r>
            <a:r>
              <a:rPr lang="fr-FR" sz="2800" b="1" i="1" dirty="0" smtClean="0"/>
              <a:t>une </a:t>
            </a:r>
            <a:r>
              <a:rPr lang="fr-FR" sz="2800" b="1" i="1" dirty="0" smtClean="0"/>
              <a:t>anesthésie ?</a:t>
            </a:r>
            <a:endParaRPr lang="fr-FR" sz="2800" b="1" i="1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-Eviter </a:t>
            </a:r>
            <a:r>
              <a:rPr lang="fr-FR" dirty="0" smtClean="0"/>
              <a:t>altération du </a:t>
            </a:r>
            <a:r>
              <a:rPr lang="fr-FR" dirty="0" smtClean="0"/>
              <a:t>boitier</a:t>
            </a:r>
          </a:p>
          <a:p>
            <a:endParaRPr lang="fr-FR" dirty="0" smtClean="0"/>
          </a:p>
          <a:p>
            <a:r>
              <a:rPr lang="fr-FR" dirty="0" smtClean="0"/>
              <a:t>-Eviter </a:t>
            </a:r>
            <a:r>
              <a:rPr lang="fr-FR" dirty="0" smtClean="0"/>
              <a:t>altération des sondes du </a:t>
            </a:r>
            <a:r>
              <a:rPr lang="fr-FR" dirty="0" smtClean="0"/>
              <a:t>dispositif</a:t>
            </a:r>
          </a:p>
          <a:p>
            <a:endParaRPr lang="fr-FR" dirty="0" smtClean="0"/>
          </a:p>
          <a:p>
            <a:r>
              <a:rPr lang="fr-FR" dirty="0" smtClean="0"/>
              <a:t>-Eviter </a:t>
            </a:r>
            <a:r>
              <a:rPr lang="fr-FR" dirty="0" smtClean="0"/>
              <a:t>le dérèglement du DMI, qui pourrait entrainer :</a:t>
            </a:r>
          </a:p>
          <a:p>
            <a:r>
              <a:rPr lang="fr-FR" dirty="0"/>
              <a:t> </a:t>
            </a:r>
            <a:r>
              <a:rPr lang="fr-FR" dirty="0" smtClean="0"/>
              <a:t>   Instabilité HDQ</a:t>
            </a:r>
          </a:p>
          <a:p>
            <a:r>
              <a:rPr lang="fr-FR" dirty="0"/>
              <a:t> </a:t>
            </a:r>
            <a:r>
              <a:rPr lang="fr-FR" dirty="0" smtClean="0"/>
              <a:t>   Arythmies</a:t>
            </a:r>
          </a:p>
          <a:p>
            <a:r>
              <a:rPr lang="fr-FR" dirty="0"/>
              <a:t> </a:t>
            </a:r>
            <a:r>
              <a:rPr lang="fr-FR" dirty="0" smtClean="0"/>
              <a:t>   Altération du tissu myocardique</a:t>
            </a:r>
          </a:p>
          <a:p>
            <a:r>
              <a:rPr lang="fr-FR" dirty="0"/>
              <a:t> </a:t>
            </a:r>
            <a:r>
              <a:rPr lang="fr-FR" dirty="0" smtClean="0"/>
              <a:t>   Ischémie myocardique</a:t>
            </a:r>
          </a:p>
          <a:p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 smtClean="0"/>
              <a:t>ACR</a:t>
            </a:r>
          </a:p>
          <a:p>
            <a:endParaRPr lang="fr-FR" dirty="0" smtClean="0"/>
          </a:p>
          <a:p>
            <a:r>
              <a:rPr lang="fr-FR" dirty="0" smtClean="0"/>
              <a:t>-Uniformiser </a:t>
            </a:r>
            <a:r>
              <a:rPr lang="fr-FR" dirty="0" smtClean="0"/>
              <a:t>les </a:t>
            </a:r>
            <a:r>
              <a:rPr lang="fr-FR" dirty="0" smtClean="0"/>
              <a:t>pratiques</a:t>
            </a:r>
          </a:p>
          <a:p>
            <a:endParaRPr lang="fr-FR" dirty="0" smtClean="0"/>
          </a:p>
          <a:p>
            <a:r>
              <a:rPr lang="fr-FR" dirty="0" smtClean="0"/>
              <a:t>-Rassurer </a:t>
            </a:r>
            <a:r>
              <a:rPr lang="fr-FR" dirty="0" smtClean="0"/>
              <a:t>le patient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pace maker</a:t>
            </a:r>
            <a:endParaRPr lang="fr-FR" dirty="0"/>
          </a:p>
        </p:txBody>
      </p:sp>
      <p:pic>
        <p:nvPicPr>
          <p:cNvPr id="1026" name="Picture 2" descr="C:\Users\gilles\Desktop\travail MADAME\photos pour Pace Maker\evolution-of-pacemak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272800" cy="2520280"/>
          </a:xfrm>
          <a:prstGeom prst="rect">
            <a:avLst/>
          </a:prstGeom>
          <a:noFill/>
        </p:spPr>
      </p:pic>
      <p:pic>
        <p:nvPicPr>
          <p:cNvPr id="1027" name="Picture 3" descr="C:\Users\gilles\Desktop\travail MADAME\photos pour Pace Maker\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72008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PM</a:t>
            </a:r>
            <a:endParaRPr lang="fr-FR" dirty="0"/>
          </a:p>
        </p:txBody>
      </p:sp>
      <p:pic>
        <p:nvPicPr>
          <p:cNvPr id="2050" name="Picture 2" descr="C:\Users\gilles\Desktop\travail MADAME\photos pour Pace Maker\différents 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15686"/>
            <a:ext cx="3721968" cy="5093642"/>
          </a:xfrm>
          <a:prstGeom prst="rect">
            <a:avLst/>
          </a:prstGeom>
          <a:noFill/>
        </p:spPr>
      </p:pic>
      <p:pic>
        <p:nvPicPr>
          <p:cNvPr id="2051" name="Picture 3" descr="C:\Users\gilles\Desktop\travail MADAME\photos pour Pace Maker\pacemaker-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19861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nomenclature internationale</a:t>
            </a:r>
            <a:endParaRPr lang="fr-FR" dirty="0"/>
          </a:p>
        </p:txBody>
      </p:sp>
      <p:pic>
        <p:nvPicPr>
          <p:cNvPr id="3074" name="Picture 2" descr="C:\Users\gilles\Desktop\travail MADAME\photos pour Pace Maker\code+international++5+lett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DAI</a:t>
            </a:r>
            <a:endParaRPr lang="fr-FR" dirty="0"/>
          </a:p>
        </p:txBody>
      </p:sp>
      <p:pic>
        <p:nvPicPr>
          <p:cNvPr id="5122" name="Picture 2" descr="C:\Users\gilles\Desktop\travail MADAME\photos pour Pace Maker\défib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6200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\Desktop\travail MADAME\photos pour Pace Maker\sonde pour défibrillat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1682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interférences électromagnétiques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2132856"/>
            <a:ext cx="8010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DECI sont sensibles à toute forme d’interférences électromagnétiques (IEM).</a:t>
            </a:r>
          </a:p>
          <a:p>
            <a:r>
              <a:rPr lang="fr-FR" dirty="0" smtClean="0"/>
              <a:t>La principale cause de dysfonctionnement des DECI au bloc opératoire sont les IEM </a:t>
            </a:r>
          </a:p>
          <a:p>
            <a:r>
              <a:rPr lang="fr-FR" dirty="0" smtClean="0"/>
              <a:t>Causées par l’utilisation du bistouri électrique.</a:t>
            </a:r>
          </a:p>
          <a:p>
            <a:endParaRPr lang="fr-FR" dirty="0"/>
          </a:p>
        </p:txBody>
      </p:sp>
      <p:pic>
        <p:nvPicPr>
          <p:cNvPr id="4098" name="Picture 2" descr="C:\Users\gilles\Desktop\travail MADAME\photos pour Pace Maker\monopola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851919" cy="2571750"/>
          </a:xfrm>
          <a:prstGeom prst="rect">
            <a:avLst/>
          </a:prstGeom>
          <a:noFill/>
        </p:spPr>
      </p:pic>
      <p:pic>
        <p:nvPicPr>
          <p:cNvPr id="4099" name="Picture 3" descr="C:\Users\gilles\Desktop\travail MADAME\photos pour Pace Maker\bipolai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5112568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20688"/>
            <a:ext cx="810568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Autres sources d’IEM: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Appareil de radiofréquence</a:t>
            </a:r>
          </a:p>
          <a:p>
            <a:pPr>
              <a:buFontTx/>
              <a:buChar char="-"/>
            </a:pPr>
            <a:r>
              <a:rPr lang="fr-FR" dirty="0" smtClean="0"/>
              <a:t>Appareil de lithotripsie</a:t>
            </a:r>
          </a:p>
          <a:p>
            <a:pPr>
              <a:buFontTx/>
              <a:buChar char="-"/>
            </a:pPr>
            <a:r>
              <a:rPr lang="fr-FR" dirty="0" smtClean="0"/>
              <a:t>IRM</a:t>
            </a:r>
          </a:p>
          <a:p>
            <a:pPr>
              <a:buFontTx/>
              <a:buChar char="-"/>
            </a:pPr>
            <a:r>
              <a:rPr lang="fr-FR" dirty="0" smtClean="0"/>
              <a:t>Choc électrique externe</a:t>
            </a:r>
          </a:p>
          <a:p>
            <a:pPr>
              <a:buFontTx/>
              <a:buChar char="-"/>
            </a:pPr>
            <a:r>
              <a:rPr lang="fr-FR" dirty="0" smtClean="0"/>
              <a:t>Potentiels évoqués moteurs</a:t>
            </a:r>
          </a:p>
          <a:p>
            <a:pPr>
              <a:buFontTx/>
              <a:buChar char="-"/>
            </a:pPr>
            <a:r>
              <a:rPr lang="fr-FR" dirty="0" smtClean="0"/>
              <a:t>Stimulateurs de nerfs</a:t>
            </a:r>
          </a:p>
          <a:p>
            <a:pPr>
              <a:buFontTx/>
              <a:buChar char="-"/>
            </a:pPr>
            <a:r>
              <a:rPr lang="fr-FR" dirty="0" smtClean="0"/>
              <a:t>Moteur électrique de table d’opérations</a:t>
            </a:r>
          </a:p>
          <a:p>
            <a:pPr>
              <a:buFontTx/>
              <a:buChar char="-"/>
            </a:pPr>
            <a:r>
              <a:rPr lang="fr-FR" dirty="0" smtClean="0"/>
              <a:t>Le rasage électrique</a:t>
            </a:r>
          </a:p>
          <a:p>
            <a:pPr>
              <a:buFontTx/>
              <a:buChar char="-"/>
            </a:pPr>
            <a:r>
              <a:rPr lang="fr-FR" dirty="0" smtClean="0"/>
              <a:t>Le </a:t>
            </a:r>
            <a:r>
              <a:rPr lang="fr-FR" dirty="0" err="1" smtClean="0"/>
              <a:t>curamètre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Les fasciculations (</a:t>
            </a:r>
            <a:r>
              <a:rPr lang="fr-FR" dirty="0" err="1" smtClean="0"/>
              <a:t>succinylcholine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Ces interférences électromagnétiques peuvent être interprétées comme une activité</a:t>
            </a:r>
          </a:p>
          <a:p>
            <a:r>
              <a:rPr lang="fr-FR" dirty="0" smtClean="0"/>
              <a:t> électrique cardiaque par le PM et le DAI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----- » Stimulation </a:t>
            </a:r>
            <a:r>
              <a:rPr lang="fr-FR" dirty="0" smtClean="0"/>
              <a:t>inappropriée</a:t>
            </a:r>
          </a:p>
          <a:p>
            <a:r>
              <a:rPr lang="fr-FR" dirty="0" smtClean="0"/>
              <a:t>----- » Absence </a:t>
            </a:r>
            <a:r>
              <a:rPr lang="fr-FR" dirty="0" smtClean="0"/>
              <a:t>de stimulation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questions à se poser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700808"/>
            <a:ext cx="792441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b="1" dirty="0" smtClean="0"/>
              <a:t>PM ou DAI ?</a:t>
            </a:r>
          </a:p>
          <a:p>
            <a:pPr>
              <a:buFontTx/>
              <a:buChar char="-"/>
            </a:pPr>
            <a:r>
              <a:rPr lang="fr-FR" b="1" dirty="0" smtClean="0"/>
              <a:t>Le patient est-il PM dépendant ?</a:t>
            </a:r>
          </a:p>
          <a:p>
            <a:pPr>
              <a:buFontTx/>
              <a:buChar char="-"/>
            </a:pPr>
            <a:r>
              <a:rPr lang="fr-FR" b="1" dirty="0" smtClean="0"/>
              <a:t>Le site opératoire est-il proche du boîtier ?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Quelle est sa marque ?</a:t>
            </a:r>
          </a:p>
          <a:p>
            <a:pPr>
              <a:buFontTx/>
              <a:buChar char="-"/>
            </a:pPr>
            <a:r>
              <a:rPr lang="fr-FR" dirty="0" smtClean="0"/>
              <a:t>Quelle est l’indication de la pose ?</a:t>
            </a:r>
          </a:p>
          <a:p>
            <a:pPr>
              <a:buFontTx/>
              <a:buChar char="-"/>
            </a:pPr>
            <a:r>
              <a:rPr lang="fr-FR" dirty="0" smtClean="0"/>
              <a:t>Que fait le DECI et comment est-il programmé ?</a:t>
            </a:r>
          </a:p>
          <a:p>
            <a:pPr>
              <a:buFontTx/>
              <a:buChar char="-"/>
            </a:pPr>
            <a:r>
              <a:rPr lang="fr-FR" dirty="0" smtClean="0"/>
              <a:t>Depuis quand a –t-il été implanté ?</a:t>
            </a:r>
          </a:p>
          <a:p>
            <a:pPr>
              <a:buFontTx/>
              <a:buChar char="-"/>
            </a:pPr>
            <a:r>
              <a:rPr lang="fr-FR" dirty="0" smtClean="0"/>
              <a:t>A-t-il été vérifié récemment ?</a:t>
            </a:r>
          </a:p>
          <a:p>
            <a:pPr>
              <a:buFontTx/>
              <a:buChar char="-"/>
            </a:pPr>
            <a:r>
              <a:rPr lang="fr-FR" dirty="0" smtClean="0"/>
              <a:t>Quel est le niveau de charge de la batterie ?</a:t>
            </a:r>
          </a:p>
          <a:p>
            <a:pPr>
              <a:buFontTx/>
              <a:buChar char="-"/>
            </a:pPr>
            <a:r>
              <a:rPr lang="fr-FR" dirty="0" smtClean="0"/>
              <a:t>Que montre la radiographie du thorax ( boîtier, sondes, silhouette cardiaque) ?</a:t>
            </a:r>
          </a:p>
          <a:p>
            <a:pPr>
              <a:buFontTx/>
              <a:buChar char="-"/>
            </a:pPr>
            <a:r>
              <a:rPr lang="fr-FR" dirty="0" smtClean="0"/>
              <a:t>Les sondes sont-elles intactes ?</a:t>
            </a:r>
          </a:p>
          <a:p>
            <a:pPr>
              <a:buFontTx/>
              <a:buChar char="-"/>
            </a:pPr>
            <a:r>
              <a:rPr lang="fr-FR" dirty="0" smtClean="0"/>
              <a:t>Quel est le rythme sous-jacent ?</a:t>
            </a:r>
          </a:p>
          <a:p>
            <a:pPr>
              <a:buFontTx/>
              <a:buChar char="-"/>
            </a:pPr>
            <a:r>
              <a:rPr lang="fr-FR" dirty="0" smtClean="0"/>
              <a:t>Comment va le patient cliniquement (dyspnée, syncope, a-t-il ressenti des chocs) 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  L’AIMANT  ???</a:t>
            </a:r>
            <a:endParaRPr lang="fr-FR" dirty="0"/>
          </a:p>
        </p:txBody>
      </p:sp>
      <p:pic>
        <p:nvPicPr>
          <p:cNvPr id="6146" name="Picture 2" descr="C:\Users\gilles\Desktop\travail MADAME\photos pour Pace Maker\neo-40-deux-aimants-super-puiss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15000" cy="46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48680"/>
            <a:ext cx="8389220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France, c’est environ 66700 PM et 11500 défibrillateurs automatiques implantés </a:t>
            </a:r>
          </a:p>
          <a:p>
            <a:r>
              <a:rPr lang="fr-FR" dirty="0" smtClean="0"/>
              <a:t>o</a:t>
            </a:r>
            <a:r>
              <a:rPr lang="fr-FR" dirty="0" smtClean="0"/>
              <a:t>u </a:t>
            </a:r>
            <a:r>
              <a:rPr lang="fr-FR" dirty="0" smtClean="0"/>
              <a:t>renouvelés tous les ans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L’implantation d’un de ces appareils est devenu courant.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2400" dirty="0" smtClean="0">
                <a:solidFill>
                  <a:schemeClr val="tx2"/>
                </a:solidFill>
              </a:rPr>
              <a:t>Objectif de cet exposé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PEC  per-opératoire d’un patient porteur d’un PM et/ou d’un DAI 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2800" dirty="0" smtClean="0"/>
              <a:t>Plan en bref</a:t>
            </a:r>
          </a:p>
          <a:p>
            <a:endParaRPr lang="fr-FR" sz="2800" dirty="0" smtClean="0"/>
          </a:p>
          <a:p>
            <a:r>
              <a:rPr lang="fr-FR" sz="2800" dirty="0" smtClean="0">
                <a:solidFill>
                  <a:srgbClr val="FF0000"/>
                </a:solidFill>
              </a:rPr>
              <a:t>Physiologie du </a:t>
            </a:r>
            <a:r>
              <a:rPr lang="fr-FR" sz="2800" dirty="0" smtClean="0">
                <a:solidFill>
                  <a:srgbClr val="FF0000"/>
                </a:solidFill>
              </a:rPr>
              <a:t>cœur </a:t>
            </a:r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fr-FR" sz="2800" dirty="0" smtClean="0"/>
              <a:t>                   Le </a:t>
            </a:r>
            <a:r>
              <a:rPr lang="fr-FR" sz="2800" dirty="0" smtClean="0"/>
              <a:t>cœur pathologique</a:t>
            </a:r>
          </a:p>
          <a:p>
            <a:r>
              <a:rPr lang="fr-FR" sz="2800" dirty="0" smtClean="0"/>
              <a:t>                                                       </a:t>
            </a:r>
            <a:r>
              <a:rPr lang="fr-FR" sz="2800" dirty="0" smtClean="0">
                <a:solidFill>
                  <a:srgbClr val="0070C0"/>
                </a:solidFill>
              </a:rPr>
              <a:t>Les DMI</a:t>
            </a:r>
            <a:endParaRPr lang="fr-FR" sz="2800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gilles\Desktop\travail MADAME\photos pour Pace Maker\675-Medtronic-Testmagnet-zur-Kontrolle-von-Herzschr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122315" cy="312231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347864" y="2204864"/>
            <a:ext cx="5354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Posé sur PACE MAKER</a:t>
            </a:r>
          </a:p>
          <a:p>
            <a:r>
              <a:rPr lang="fr-FR" dirty="0" smtClean="0"/>
              <a:t>Il le reprogramme en mode asynchrone (VOO ou DOO)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91880" y="3573016"/>
            <a:ext cx="5524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Posé sur un DAI</a:t>
            </a:r>
          </a:p>
          <a:p>
            <a:r>
              <a:rPr lang="fr-FR" dirty="0" smtClean="0"/>
              <a:t>Sur la fonction » CHOC », il déprogramme, il inhibe cette </a:t>
            </a:r>
          </a:p>
          <a:p>
            <a:r>
              <a:rPr lang="fr-FR" dirty="0" smtClean="0"/>
              <a:t>Fonction. Le DAI ne sera plus en mesure de choquer.</a:t>
            </a:r>
          </a:p>
          <a:p>
            <a:r>
              <a:rPr lang="fr-FR" dirty="0" smtClean="0"/>
              <a:t>Nécessité de plaques de défibrillation sur le patient.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63888" y="5085184"/>
            <a:ext cx="551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la fonction « PM », contrairement à l’effet sur un PM </a:t>
            </a:r>
          </a:p>
          <a:p>
            <a:r>
              <a:rPr lang="fr-FR" dirty="0" smtClean="0"/>
              <a:t>Il n’a pas d’action sur la fonction PM d’un DAI.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6120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b="1" dirty="0" err="1" smtClean="0"/>
              <a:t>Monitorer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Scoper</a:t>
            </a:r>
            <a:r>
              <a:rPr lang="fr-FR" dirty="0" smtClean="0"/>
              <a:t> en mode stimulation 3 branches ou 5 branches</a:t>
            </a:r>
          </a:p>
          <a:p>
            <a:r>
              <a:rPr lang="fr-FR" dirty="0" smtClean="0"/>
              <a:t>- Monitorage </a:t>
            </a:r>
            <a:r>
              <a:rPr lang="fr-FR" dirty="0" smtClean="0">
                <a:solidFill>
                  <a:srgbClr val="FF0000"/>
                </a:solidFill>
              </a:rPr>
              <a:t>FC sur la courbe de l’</a:t>
            </a:r>
            <a:r>
              <a:rPr lang="fr-FR" dirty="0" err="1" smtClean="0">
                <a:solidFill>
                  <a:srgbClr val="FF0000"/>
                </a:solidFill>
              </a:rPr>
              <a:t>oxymètre</a:t>
            </a:r>
            <a:r>
              <a:rPr lang="fr-FR" dirty="0" smtClean="0">
                <a:solidFill>
                  <a:srgbClr val="FF0000"/>
                </a:solidFill>
              </a:rPr>
              <a:t> de pouls</a:t>
            </a:r>
          </a:p>
          <a:p>
            <a:r>
              <a:rPr lang="fr-FR" dirty="0" smtClean="0"/>
              <a:t>- Selon état du patient; PA invasive ou autres.(BIS, 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sight</a:t>
            </a:r>
            <a:r>
              <a:rPr lang="fr-FR" dirty="0" smtClean="0"/>
              <a:t>…)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2056686"/>
            <a:ext cx="836414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AIMANT en SOP </a:t>
            </a:r>
            <a:r>
              <a:rPr lang="fr-FR" dirty="0" smtClean="0"/>
              <a:t>pour le PM et pour le DAI dessus pour inhiber la fonction choc.</a:t>
            </a:r>
          </a:p>
          <a:p>
            <a:endParaRPr lang="fr-FR" dirty="0" smtClean="0"/>
          </a:p>
          <a:p>
            <a:r>
              <a:rPr lang="fr-FR" dirty="0" smtClean="0"/>
              <a:t>Défibrillateur externe en salle ou directement accessible</a:t>
            </a:r>
          </a:p>
          <a:p>
            <a:r>
              <a:rPr lang="fr-FR" dirty="0" smtClean="0"/>
              <a:t>Plaques de défibrillateur en SOP (placer dans axe </a:t>
            </a:r>
            <a:r>
              <a:rPr lang="fr-FR" dirty="0" err="1" smtClean="0"/>
              <a:t>antéro</a:t>
            </a:r>
            <a:r>
              <a:rPr lang="fr-FR" dirty="0" smtClean="0"/>
              <a:t>-post à 10cm du boitier).</a:t>
            </a:r>
          </a:p>
          <a:p>
            <a:r>
              <a:rPr lang="fr-FR" dirty="0" smtClean="0"/>
              <a:t>Plaques à poser sur le patient réveillé si DAI.</a:t>
            </a:r>
          </a:p>
          <a:p>
            <a:endParaRPr lang="fr-FR" dirty="0" smtClean="0"/>
          </a:p>
          <a:p>
            <a:r>
              <a:rPr lang="fr-FR" dirty="0" smtClean="0"/>
              <a:t>Equipe chirurgicale prévenue</a:t>
            </a:r>
          </a:p>
          <a:p>
            <a:r>
              <a:rPr lang="fr-FR" dirty="0" smtClean="0"/>
              <a:t>Eviter les IEM</a:t>
            </a:r>
          </a:p>
          <a:p>
            <a:r>
              <a:rPr lang="fr-FR" dirty="0" smtClean="0"/>
              <a:t>Rasage non électrique si nécessaire</a:t>
            </a:r>
          </a:p>
          <a:p>
            <a:r>
              <a:rPr lang="fr-FR" dirty="0" smtClean="0"/>
              <a:t>Distance entre le boitier et la chirurgie supérieure à 15cm</a:t>
            </a:r>
          </a:p>
          <a:p>
            <a:r>
              <a:rPr lang="fr-FR" b="1" dirty="0" smtClean="0"/>
              <a:t>Bistouri BIPOLAIRE</a:t>
            </a:r>
            <a:r>
              <a:rPr lang="fr-FR" dirty="0" smtClean="0"/>
              <a:t>, mode coagulation, utilisation courte, inférieur à 15s, intermittente,</a:t>
            </a:r>
          </a:p>
          <a:p>
            <a:r>
              <a:rPr lang="fr-FR" dirty="0" smtClean="0"/>
              <a:t>i</a:t>
            </a:r>
            <a:r>
              <a:rPr lang="fr-FR" dirty="0" smtClean="0"/>
              <a:t>ntensité la plus faible possible.</a:t>
            </a:r>
          </a:p>
          <a:p>
            <a:endParaRPr lang="fr-FR" dirty="0" smtClean="0"/>
          </a:p>
          <a:p>
            <a:r>
              <a:rPr lang="fr-FR" dirty="0" smtClean="0"/>
              <a:t>Stabilité HDQ, </a:t>
            </a:r>
            <a:r>
              <a:rPr lang="fr-FR" dirty="0" err="1" smtClean="0"/>
              <a:t>normothermie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Rassurer et expliquer au patient 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lles\Desktop\travail MADAME\photos pour Pace Maker\IMG_9365.TIF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219825" cy="2762250"/>
          </a:xfrm>
          <a:prstGeom prst="rect">
            <a:avLst/>
          </a:prstGeom>
          <a:noFill/>
        </p:spPr>
      </p:pic>
      <p:pic>
        <p:nvPicPr>
          <p:cNvPr id="6146" name="Picture 2" descr="C:\Users\gilles\Desktop\travail MADAME\photos pour Pace Maker\IMG_9368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5616624" cy="224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3200" dirty="0" smtClean="0">
                <a:solidFill>
                  <a:schemeClr val="tx2"/>
                </a:solidFill>
              </a:rPr>
              <a:t>En conclusion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smtClean="0"/>
              <a:t>Connaitre les principes de base</a:t>
            </a:r>
          </a:p>
          <a:p>
            <a:endParaRPr lang="fr-FR" dirty="0" smtClean="0"/>
          </a:p>
          <a:p>
            <a:r>
              <a:rPr lang="fr-FR" dirty="0" smtClean="0"/>
              <a:t>Bonne réaction au bon moment</a:t>
            </a:r>
          </a:p>
          <a:p>
            <a:endParaRPr lang="fr-FR" dirty="0" smtClean="0"/>
          </a:p>
          <a:p>
            <a:r>
              <a:rPr lang="fr-FR" dirty="0" smtClean="0"/>
              <a:t>Anticipation</a:t>
            </a:r>
          </a:p>
          <a:p>
            <a:endParaRPr lang="fr-FR" dirty="0" smtClean="0"/>
          </a:p>
          <a:p>
            <a:r>
              <a:rPr lang="fr-FR" smtClean="0"/>
              <a:t>Vigilance</a:t>
            </a:r>
          </a:p>
          <a:p>
            <a:endParaRPr lang="fr-FR" dirty="0" smtClean="0"/>
          </a:p>
          <a:p>
            <a:r>
              <a:rPr lang="fr-FR" dirty="0" smtClean="0"/>
              <a:t>Rassurer le patient sur la gestion de son DECI</a:t>
            </a:r>
          </a:p>
          <a:p>
            <a:endParaRPr lang="fr-FR" dirty="0" smtClean="0"/>
          </a:p>
          <a:p>
            <a:r>
              <a:rPr lang="fr-FR" dirty="0" smtClean="0"/>
              <a:t>Se tenir informer des nouvelles pratiques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Fiches réflexe ?</a:t>
            </a:r>
          </a:p>
          <a:p>
            <a:r>
              <a:rPr lang="fr-FR" dirty="0" smtClean="0"/>
              <a:t>Mise en situation, simulation ?</a:t>
            </a:r>
          </a:p>
          <a:p>
            <a:r>
              <a:rPr lang="fr-FR" dirty="0" smtClean="0"/>
              <a:t>Carnet d’accueil ?</a:t>
            </a:r>
          </a:p>
          <a:p>
            <a:r>
              <a:rPr lang="fr-FR" dirty="0" err="1" smtClean="0"/>
              <a:t>Checklist</a:t>
            </a:r>
            <a:r>
              <a:rPr lang="fr-FR" dirty="0" smtClean="0"/>
              <a:t> de PEC </a:t>
            </a:r>
            <a:r>
              <a:rPr lang="fr-FR" dirty="0" err="1" smtClean="0"/>
              <a:t>périopératoire</a:t>
            </a:r>
            <a:r>
              <a:rPr lang="fr-FR" dirty="0" smtClean="0"/>
              <a:t> des patients porteurs d’un DECI ( suisse)</a:t>
            </a:r>
          </a:p>
          <a:p>
            <a:r>
              <a:rPr lang="fr-FR" dirty="0" smtClean="0"/>
              <a:t>Groupe de travail…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lles\Desktop\travail MADAME\photos pour Pace Maker\dionysos-mecaniqu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38884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5157192"/>
            <a:ext cx="755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>
                <a:latin typeface="AR DARLING" pitchFamily="2" charset="0"/>
              </a:rPr>
              <a:t>MERCI POUR VOTRE ATTENTION</a:t>
            </a:r>
            <a:endParaRPr lang="fr-FR" sz="3600" i="1" dirty="0">
              <a:latin typeface="AR DARL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196752"/>
            <a:ext cx="617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MYOCARDE , c’est une histoire de mécanique et d’électricité…</a:t>
            </a:r>
          </a:p>
        </p:txBody>
      </p:sp>
      <p:pic>
        <p:nvPicPr>
          <p:cNvPr id="1026" name="Picture 2" descr="C:\Users\gilles\Desktop\travail MADAME\photos pour Pace Maker\REVOLUTION+CARDIAQUE+Pour+fonctionner+comme+une+pompe,+le+cœur+répète+successivement+2+phases+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gilles\Desktop\travail MADAME\photos pour Pace Maker\tst2s_bio07i03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165299" cy="415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1181100"/>
            <a:ext cx="69802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cœur malade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/>
              <a:t>Toute cette chronologie peut subir des perturbations</a:t>
            </a:r>
            <a:r>
              <a:rPr lang="fr-FR" sz="1400" dirty="0" smtClean="0"/>
              <a:t>: </a:t>
            </a:r>
            <a:endParaRPr lang="fr-FR" sz="1400" dirty="0" smtClean="0"/>
          </a:p>
          <a:p>
            <a:pPr>
              <a:buNone/>
            </a:pPr>
            <a:r>
              <a:rPr lang="fr-FR" sz="1400" dirty="0" smtClean="0"/>
              <a:t> </a:t>
            </a:r>
            <a:r>
              <a:rPr lang="fr-FR" sz="1400" dirty="0" smtClean="0"/>
              <a:t>                        </a:t>
            </a:r>
            <a:r>
              <a:rPr lang="fr-FR" sz="2000" b="1" dirty="0" smtClean="0"/>
              <a:t>ce </a:t>
            </a:r>
            <a:r>
              <a:rPr lang="fr-FR" sz="2000" b="1" dirty="0" smtClean="0"/>
              <a:t>sont les troubles du rythme et de la conduction cardiaques.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800" b="1" dirty="0" smtClean="0"/>
              <a:t>Troubles du rythme</a:t>
            </a:r>
            <a:r>
              <a:rPr lang="fr-FR" sz="1800" b="1" dirty="0" smtClean="0"/>
              <a:t>:</a:t>
            </a:r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r>
              <a:rPr lang="fr-FR" sz="1400" dirty="0" smtClean="0"/>
              <a:t>- Les </a:t>
            </a:r>
            <a:r>
              <a:rPr lang="fr-FR" sz="1400" dirty="0" smtClean="0"/>
              <a:t>tachycardies </a:t>
            </a:r>
            <a:r>
              <a:rPr lang="fr-FR" sz="1400" dirty="0" smtClean="0"/>
              <a:t> &gt;</a:t>
            </a:r>
            <a:r>
              <a:rPr lang="fr-FR" sz="1400" dirty="0" smtClean="0"/>
              <a:t>100bpm</a:t>
            </a:r>
          </a:p>
          <a:p>
            <a:pPr>
              <a:buNone/>
            </a:pPr>
            <a:r>
              <a:rPr lang="fr-FR" sz="1400" dirty="0" smtClean="0"/>
              <a:t>- Les </a:t>
            </a:r>
            <a:r>
              <a:rPr lang="fr-FR" sz="1400" dirty="0" smtClean="0"/>
              <a:t>bradycardies </a:t>
            </a:r>
            <a:r>
              <a:rPr lang="fr-FR" sz="1400" dirty="0" smtClean="0"/>
              <a:t> &lt;55bpm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dirty="0" smtClean="0"/>
              <a:t>Fibrillation </a:t>
            </a:r>
            <a:r>
              <a:rPr lang="fr-FR" sz="1400" dirty="0" smtClean="0"/>
              <a:t>auriculaires, flutter auriculaires, tachycardie atriales</a:t>
            </a:r>
          </a:p>
          <a:p>
            <a:pPr>
              <a:buNone/>
            </a:pPr>
            <a:r>
              <a:rPr lang="fr-FR" sz="1400" dirty="0" smtClean="0"/>
              <a:t>Tachycardie ventriculaires, fibrillation ventriculaire </a:t>
            </a:r>
            <a:r>
              <a:rPr lang="fr-FR" sz="1400" dirty="0" smtClean="0"/>
              <a:t> sont des troubles du rythme prolongés.</a:t>
            </a:r>
            <a:endParaRPr lang="fr-FR" sz="1400" dirty="0" smtClean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r>
              <a:rPr lang="fr-FR" sz="1800" b="1" dirty="0" smtClean="0"/>
              <a:t>Troubles de la </a:t>
            </a:r>
            <a:r>
              <a:rPr lang="fr-FR" sz="1800" b="1" dirty="0" smtClean="0"/>
              <a:t>conduction</a:t>
            </a:r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r>
              <a:rPr lang="fr-FR" sz="1400" dirty="0" smtClean="0"/>
              <a:t>BAV</a:t>
            </a:r>
          </a:p>
          <a:p>
            <a:pPr>
              <a:buNone/>
            </a:pPr>
            <a:r>
              <a:rPr lang="fr-FR" sz="1400" dirty="0" smtClean="0"/>
              <a:t> </a:t>
            </a:r>
            <a:r>
              <a:rPr lang="fr-FR" sz="1400" dirty="0" smtClean="0"/>
              <a:t>BB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65638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lles\Desktop\travail MADAME\photos pour Pace Maker\syncope-de-la-personne-ge-apport-de-lecg-forum-de-lurgence-2018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00" y="476672"/>
            <a:ext cx="825668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48680"/>
            <a:ext cx="8870249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                  Le cœur assisté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 stimulateur cardiaque ou encore </a:t>
            </a:r>
            <a:r>
              <a:rPr lang="fr-FR" dirty="0" err="1" smtClean="0"/>
              <a:t>Pace-maker</a:t>
            </a:r>
            <a:r>
              <a:rPr lang="fr-FR" dirty="0"/>
              <a:t> </a:t>
            </a:r>
            <a:r>
              <a:rPr lang="fr-FR" dirty="0" smtClean="0"/>
              <a:t>« faiseur de rythme »</a:t>
            </a:r>
          </a:p>
          <a:p>
            <a:r>
              <a:rPr lang="fr-FR" dirty="0" smtClean="0"/>
              <a:t>Prévenir et corriger les bradycardies.</a:t>
            </a:r>
          </a:p>
          <a:p>
            <a:r>
              <a:rPr lang="fr-FR" dirty="0" smtClean="0"/>
              <a:t>Il délivre des impulsions électriques directement au cœur, impulsions qui remplacent l’influx </a:t>
            </a:r>
          </a:p>
          <a:p>
            <a:r>
              <a:rPr lang="fr-FR" dirty="0" smtClean="0"/>
              <a:t>Électrique naturel défaillant pour provoquer l’excitation du myocarde.</a:t>
            </a:r>
          </a:p>
          <a:p>
            <a:r>
              <a:rPr lang="fr-FR" dirty="0" smtClean="0"/>
              <a:t>Un stimulateur est un stimulateur et RIEN D’AUTRE.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défibrillateur automatique implantable, DAI</a:t>
            </a:r>
          </a:p>
          <a:p>
            <a:r>
              <a:rPr lang="fr-FR" dirty="0" smtClean="0"/>
              <a:t>Traite les tachycardies des ventricules</a:t>
            </a:r>
          </a:p>
          <a:p>
            <a:r>
              <a:rPr lang="fr-FR" dirty="0" smtClean="0"/>
              <a:t>+ Corrige ou prévient une bradycardie</a:t>
            </a:r>
          </a:p>
          <a:p>
            <a:r>
              <a:rPr lang="fr-FR" dirty="0" smtClean="0"/>
              <a:t>Un DAI comporte les 2 fonctions à la fois.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9218" name="Picture 2" descr="C:\Users\gilles\Desktop\travail MADAME\photos pour Pace Maker\DAI 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240360" cy="2430270"/>
          </a:xfrm>
          <a:prstGeom prst="rect">
            <a:avLst/>
          </a:prstGeom>
          <a:noFill/>
        </p:spPr>
      </p:pic>
      <p:pic>
        <p:nvPicPr>
          <p:cNvPr id="9219" name="Picture 3" descr="C:\Users\gilles\Desktop\travail MADAME\photos pour Pace Maker\thEVEQVQM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28384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1378</Words>
  <Application>Microsoft Office PowerPoint</Application>
  <PresentationFormat>Affichage à l'écran (4:3)</PresentationFormat>
  <Paragraphs>247</Paragraphs>
  <Slides>24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PACE MAKER  ET  DAI</vt:lpstr>
      <vt:lpstr>Diapositive 2</vt:lpstr>
      <vt:lpstr>RAPPELS</vt:lpstr>
      <vt:lpstr>Diapositive 4</vt:lpstr>
      <vt:lpstr>Diapositive 5</vt:lpstr>
      <vt:lpstr>Le cœur malade</vt:lpstr>
      <vt:lpstr>Diapositive 7</vt:lpstr>
      <vt:lpstr>Diapositive 8</vt:lpstr>
      <vt:lpstr>Diapositive 9</vt:lpstr>
      <vt:lpstr>Diapositive 10</vt:lpstr>
      <vt:lpstr>Le pace maker</vt:lpstr>
      <vt:lpstr>les différents PM</vt:lpstr>
      <vt:lpstr>La nomenclature internationale</vt:lpstr>
      <vt:lpstr>LE DAI</vt:lpstr>
      <vt:lpstr>Diapositive 15</vt:lpstr>
      <vt:lpstr>Les interférences électromagnétiques</vt:lpstr>
      <vt:lpstr>Diapositive 17</vt:lpstr>
      <vt:lpstr>les questions à se poser</vt:lpstr>
      <vt:lpstr>ET   L’AIMANT  ???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gilles leclerc</dc:creator>
  <cp:lastModifiedBy>gilles leclerc</cp:lastModifiedBy>
  <cp:revision>119</cp:revision>
  <dcterms:created xsi:type="dcterms:W3CDTF">2019-05-25T15:31:38Z</dcterms:created>
  <dcterms:modified xsi:type="dcterms:W3CDTF">2019-06-06T15:48:55Z</dcterms:modified>
</cp:coreProperties>
</file>